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7" r:id="rId2"/>
    <p:sldId id="268" r:id="rId3"/>
    <p:sldId id="269" r:id="rId4"/>
    <p:sldId id="258" r:id="rId5"/>
    <p:sldId id="256" r:id="rId6"/>
    <p:sldId id="257" r:id="rId7"/>
    <p:sldId id="260" r:id="rId8"/>
    <p:sldId id="259" r:id="rId9"/>
    <p:sldId id="261" r:id="rId10"/>
    <p:sldId id="262" r:id="rId11"/>
    <p:sldId id="264" r:id="rId12"/>
    <p:sldId id="272" r:id="rId13"/>
    <p:sldId id="263" r:id="rId14"/>
    <p:sldId id="265" r:id="rId15"/>
    <p:sldId id="271" r:id="rId16"/>
    <p:sldId id="266" r:id="rId17"/>
    <p:sldId id="273" r:id="rId18"/>
    <p:sldId id="27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66"/>
    <p:restoredTop sz="91364"/>
  </p:normalViewPr>
  <p:slideViewPr>
    <p:cSldViewPr snapToGrid="0" snapToObjects="1">
      <p:cViewPr varScale="1">
        <p:scale>
          <a:sx n="77" d="100"/>
          <a:sy n="77" d="100"/>
        </p:scale>
        <p:origin x="208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5" d="100"/>
          <a:sy n="75" d="100"/>
        </p:scale>
        <p:origin x="309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17FE0-F398-D745-8C07-2B2C2261C5F9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69FC84-641C-1343-B38C-F11DBDCDC4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14275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F82D9D-CEB0-FD4A-8607-00E5449049CB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C48CA-E937-1145-9489-83E86793B4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0415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Lung cancer is the leading cause of death among cancers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C48CA-E937-1145-9489-83E86793B4F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7931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C48CA-E937-1145-9489-83E86793B4F7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871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796507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0" y="0"/>
            <a:ext cx="12192000" cy="6709229"/>
            <a:chOff x="0" y="0"/>
            <a:chExt cx="12192000" cy="6709229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92000" cy="781050"/>
            </a:xfrm>
            <a:prstGeom prst="rect">
              <a:avLst/>
            </a:prstGeom>
            <a:solidFill>
              <a:srgbClr val="2B5197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1450" y="6305550"/>
              <a:ext cx="5086350" cy="403679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10934700" y="90677"/>
              <a:ext cx="10858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600" dirty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Yale</a:t>
              </a:r>
              <a:endParaRPr kumimoji="1" lang="zh-CN" altLang="en-US" sz="32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112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0015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9684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charset="0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charset="0"/>
              </a:defRPr>
            </a:lvl1pPr>
            <a:lvl2pPr>
              <a:defRPr baseline="0">
                <a:latin typeface="Times New Roman" charset="0"/>
              </a:defRPr>
            </a:lvl2pPr>
            <a:lvl3pPr>
              <a:defRPr baseline="0">
                <a:latin typeface="Times New Roman" charset="0"/>
              </a:defRPr>
            </a:lvl3pPr>
            <a:lvl4pPr>
              <a:defRPr baseline="0">
                <a:latin typeface="Times New Roman" charset="0"/>
              </a:defRPr>
            </a:lvl4pPr>
            <a:lvl5pPr>
              <a:defRPr baseline="0">
                <a:latin typeface="Times New Roman" charset="0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8506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238683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2905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6668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928255"/>
            <a:ext cx="10514012" cy="76243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551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832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1181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6206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8321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960437"/>
            <a:ext cx="10515600" cy="730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B4787E-B0CF-114C-8D27-1C4C2078C762}" type="datetimeFigureOut">
              <a:rPr kumimoji="1" lang="zh-CN" altLang="en-US" smtClean="0"/>
              <a:t>2018/5/2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D7DFB-3F7A-754A-B855-27BA15E3EAC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0" y="0"/>
            <a:ext cx="12192000" cy="6709229"/>
            <a:chOff x="0" y="0"/>
            <a:chExt cx="12192000" cy="6709229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92000" cy="781050"/>
            </a:xfrm>
            <a:prstGeom prst="rect">
              <a:avLst/>
            </a:prstGeom>
            <a:solidFill>
              <a:srgbClr val="2B5197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71450" y="6305550"/>
              <a:ext cx="5086350" cy="403679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10934700" y="90677"/>
              <a:ext cx="10858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600" dirty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Yale</a:t>
              </a:r>
              <a:endParaRPr kumimoji="1" lang="zh-CN" altLang="en-US" sz="32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9515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4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Comparing the NLST and PLCO</a:t>
            </a:r>
            <a:r>
              <a:rPr kumimoji="1" lang="en-US" altLang="zh-CN" sz="4400" baseline="-250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m2012 </a:t>
            </a:r>
            <a:r>
              <a:rPr kumimoji="1" lang="en-US" altLang="zh-CN" sz="44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selection criteria for lung cancer screening test</a:t>
            </a:r>
            <a:endParaRPr kumimoji="1" lang="zh-CN" altLang="en-US" sz="4400" baseline="-25000" dirty="0">
              <a:solidFill>
                <a:schemeClr val="accent1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66912" y="4396582"/>
            <a:ext cx="9144000" cy="1089818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Grace Sun, Haoran Zhuo</a:t>
            </a:r>
          </a:p>
          <a:p>
            <a:pPr algn="l"/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May 2, 2018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333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Results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for Overall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47850"/>
            <a:ext cx="9471023" cy="4351338"/>
          </a:xfrm>
        </p:spPr>
        <p:txBody>
          <a:bodyPr>
            <a:normAutofit/>
          </a:bodyPr>
          <a:lstStyle/>
          <a:p>
            <a:r>
              <a:rPr kumimoji="1" lang="en-US" altLang="zh-CN" sz="1800" dirty="0"/>
              <a:t>NLST Screening: </a:t>
            </a:r>
          </a:p>
          <a:p>
            <a:pPr lvl="1"/>
            <a:r>
              <a:rPr kumimoji="1" lang="en-US" altLang="zh-CN" sz="1400" dirty="0"/>
              <a:t> Estimate of mean survival time and 95% confidence interval: 7.45 (7.34, 7.56)  </a:t>
            </a:r>
          </a:p>
          <a:p>
            <a:pPr lvl="1"/>
            <a:r>
              <a:rPr kumimoji="1" lang="en-US" altLang="zh-CN" sz="1400" dirty="0"/>
              <a:t>Estimate of discounted cost and 95% confidence interval: $24,146 ($23,944, $24,347)  </a:t>
            </a:r>
          </a:p>
          <a:p>
            <a:pPr lvl="1"/>
            <a:r>
              <a:rPr kumimoji="1" lang="en-US" altLang="zh-CN" sz="1400" dirty="0"/>
              <a:t>Estimate of discounted utility and 95% confidence interval: 7.61 (7.51, 7.70)</a:t>
            </a:r>
          </a:p>
          <a:p>
            <a:r>
              <a:rPr kumimoji="1" lang="en-US" altLang="zh-CN" sz="1800" dirty="0"/>
              <a:t>PLCO Screening: </a:t>
            </a:r>
          </a:p>
          <a:p>
            <a:pPr lvl="1"/>
            <a:r>
              <a:rPr kumimoji="1" lang="en-US" altLang="zh-CN" sz="1400" dirty="0"/>
              <a:t> Estimate of mean survival time and 95% confidence interval: 7.66 (7.54, 7.77)  </a:t>
            </a:r>
          </a:p>
          <a:p>
            <a:pPr lvl="1"/>
            <a:r>
              <a:rPr kumimoji="1" lang="en-US" altLang="zh-CN" sz="1400" dirty="0"/>
              <a:t>Estimate of discounted cost and 95% confidence interval: $26,505 ($26,320, $26,689)  </a:t>
            </a:r>
          </a:p>
          <a:p>
            <a:pPr lvl="1"/>
            <a:r>
              <a:rPr kumimoji="1" lang="en-US" altLang="zh-CN" sz="1400" dirty="0"/>
              <a:t>Estimate of discounted utility and 95% confidence interval: 8.09 (7.99, 8.19)</a:t>
            </a:r>
          </a:p>
          <a:p>
            <a:r>
              <a:rPr kumimoji="1" lang="en-US" altLang="zh-CN" sz="1800" dirty="0"/>
              <a:t>Average increase in survival time and 95% confidence interval: 0.21 (-0.07, 0.49)</a:t>
            </a:r>
          </a:p>
          <a:p>
            <a:r>
              <a:rPr kumimoji="1" lang="en-US" altLang="zh-CN" sz="1800" dirty="0"/>
              <a:t>Average increase in discounted cost and 95% confidence interval: $2,359 ($1,873, $2,844)</a:t>
            </a:r>
          </a:p>
          <a:p>
            <a:r>
              <a:rPr kumimoji="1" lang="en-US" altLang="zh-CN" sz="1800" dirty="0"/>
              <a:t>Average increase in discounted utility and 95% confidence interval: 0.48 (0.24, 0.72)</a:t>
            </a:r>
            <a:endParaRPr kumimoji="1" lang="zh-CN" altLang="en-US" sz="18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369722"/>
              </p:ext>
            </p:extLst>
          </p:nvPr>
        </p:nvGraphicFramePr>
        <p:xfrm>
          <a:off x="8150225" y="1690688"/>
          <a:ext cx="3851275" cy="19376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6481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8645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609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Well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609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Early</a:t>
                      </a:r>
                      <a:r>
                        <a:rPr lang="en-US" sz="18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Diagnosis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1703.2000 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609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 treatment state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21532.6000 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609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 treatment state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51225.3000 </a:t>
                      </a:r>
                      <a:endParaRPr lang="tr-TR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cxnSp>
        <p:nvCxnSpPr>
          <p:cNvPr id="7" name="直线箭头连接符 6"/>
          <p:cNvCxnSpPr/>
          <p:nvPr/>
        </p:nvCxnSpPr>
        <p:spPr>
          <a:xfrm flipV="1">
            <a:off x="9444038" y="3800475"/>
            <a:ext cx="128587" cy="585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00536"/>
              </p:ext>
            </p:extLst>
          </p:nvPr>
        </p:nvGraphicFramePr>
        <p:xfrm>
          <a:off x="2333096" y="5491577"/>
          <a:ext cx="882226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445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6445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644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5410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7479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Well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 </a:t>
                      </a:r>
                      <a:r>
                        <a:rPr lang="en-US" altLang="zh-CN" dirty="0" err="1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 </a:t>
                      </a:r>
                      <a:r>
                        <a:rPr lang="en-US" altLang="zh-CN" dirty="0" err="1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Death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Utility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1.0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0.77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0.46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cxnSp>
        <p:nvCxnSpPr>
          <p:cNvPr id="9" name="直线箭头连接符 8"/>
          <p:cNvCxnSpPr/>
          <p:nvPr/>
        </p:nvCxnSpPr>
        <p:spPr>
          <a:xfrm>
            <a:off x="8150225" y="5152708"/>
            <a:ext cx="280192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54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38414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Results for mean survival time</a:t>
            </a:r>
            <a:endParaRPr kumimoji="1" lang="zh-CN" altLang="en-US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668665"/>
            <a:ext cx="5951140" cy="44633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333" y="1715942"/>
            <a:ext cx="5825067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061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332970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Results for ICER of Overall</a:t>
            </a:r>
            <a:endParaRPr kumimoji="1" lang="zh-CN" altLang="en-US" b="1" dirty="0"/>
          </a:p>
        </p:txBody>
      </p:sp>
      <p:graphicFrame>
        <p:nvGraphicFramePr>
          <p:cNvPr id="4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745065"/>
              </p:ext>
            </p:extLst>
          </p:nvPr>
        </p:nvGraphicFramePr>
        <p:xfrm>
          <a:off x="888747" y="2567093"/>
          <a:ext cx="10465053" cy="2315527"/>
        </p:xfrm>
        <a:graphic>
          <a:graphicData uri="http://schemas.openxmlformats.org/drawingml/2006/table">
            <a:tbl>
              <a:tblPr/>
              <a:tblGrid>
                <a:gridCol w="3064128">
                  <a:extLst>
                    <a:ext uri="{9D8B030D-6E8A-4147-A177-3AD203B41FA5}">
                      <a16:colId xmlns:a16="http://schemas.microsoft.com/office/drawing/2014/main" xmlns="" val="3881735596"/>
                    </a:ext>
                  </a:extLst>
                </a:gridCol>
                <a:gridCol w="3535641">
                  <a:extLst>
                    <a:ext uri="{9D8B030D-6E8A-4147-A177-3AD203B41FA5}">
                      <a16:colId xmlns:a16="http://schemas.microsoft.com/office/drawing/2014/main" xmlns="" val="330753134"/>
                    </a:ext>
                  </a:extLst>
                </a:gridCol>
                <a:gridCol w="1706481">
                  <a:extLst>
                    <a:ext uri="{9D8B030D-6E8A-4147-A177-3AD203B41FA5}">
                      <a16:colId xmlns:a16="http://schemas.microsoft.com/office/drawing/2014/main" xmlns="" val="723783424"/>
                    </a:ext>
                  </a:extLst>
                </a:gridCol>
                <a:gridCol w="2158803">
                  <a:extLst>
                    <a:ext uri="{9D8B030D-6E8A-4147-A177-3AD203B41FA5}">
                      <a16:colId xmlns:a16="http://schemas.microsoft.com/office/drawing/2014/main" xmlns="" val="1782432894"/>
                    </a:ext>
                  </a:extLst>
                </a:gridCol>
              </a:tblGrid>
              <a:tr h="314751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Reporting the Results of </a:t>
                      </a:r>
                      <a:r>
                        <a:rPr lang="en-US" sz="1800" b="1" i="0" u="none" strike="noStrike" dirty="0">
                          <a:solidFill>
                            <a:srgbClr val="C00000"/>
                          </a:solidFill>
                          <a:effectLst/>
                          <a:latin typeface="等线" panose="020F0502020204030204"/>
                        </a:rPr>
                        <a:t>Cost-Effectiveness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Analysis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25514746"/>
                  </a:ext>
                </a:extLst>
              </a:tr>
              <a:tr h="5577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Strategies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Cost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Effectiveness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ICER </a:t>
                      </a:r>
                      <a:b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</a:b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(CHF/Life years)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72829831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NLST Screening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24,145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7.61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-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14307085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(23,994,  24,347)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(7.51, 7.70)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19974304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PLCO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Screening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26,504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8.09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4906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8562252"/>
                  </a:ext>
                </a:extLst>
              </a:tr>
              <a:tr h="421957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(26,320, 26,689</a:t>
                      </a:r>
                      <a:r>
                        <a:rPr lang="en-US" altLang="zh-CN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)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(7.99, 8.19)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(3851,</a:t>
                      </a:r>
                      <a:r>
                        <a:rPr lang="en-US" altLang="zh-CN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6706</a:t>
                      </a:r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202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09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7211" y="1088851"/>
            <a:ext cx="10515600" cy="539751"/>
          </a:xfrm>
        </p:spPr>
        <p:txBody>
          <a:bodyPr>
            <a:normAutofit fontScale="90000"/>
          </a:bodyPr>
          <a:lstStyle/>
          <a:p>
            <a:r>
              <a:rPr kumimoji="1" lang="en-US" altLang="zh-CN" b="1" dirty="0"/>
              <a:t>Results for Cost-effectiveness </a:t>
            </a:r>
            <a:r>
              <a:rPr kumimoji="1" lang="en-US" altLang="zh-CN" b="1"/>
              <a:t>and Cost-utility</a:t>
            </a:r>
            <a:endParaRPr kumimoji="1" lang="zh-CN" altLang="en-US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625" y="1559896"/>
            <a:ext cx="5229398" cy="482705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023" y="1628602"/>
            <a:ext cx="5486844" cy="475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0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Results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for Younger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73152" y="1895706"/>
            <a:ext cx="9944253" cy="4332057"/>
          </a:xfrm>
        </p:spPr>
        <p:txBody>
          <a:bodyPr>
            <a:normAutofit/>
          </a:bodyPr>
          <a:lstStyle/>
          <a:p>
            <a:r>
              <a:rPr kumimoji="1" lang="en-US" altLang="zh-CN" sz="2000" dirty="0"/>
              <a:t>NLST Screening:  </a:t>
            </a:r>
          </a:p>
          <a:p>
            <a:pPr lvl="1"/>
            <a:r>
              <a:rPr kumimoji="1" lang="en-US" altLang="zh-CN" sz="1600" dirty="0"/>
              <a:t>Estimate of mean survival time and 95% confidence interval: 7.45 (7.34, 7.56)  </a:t>
            </a:r>
          </a:p>
          <a:p>
            <a:pPr lvl="1"/>
            <a:r>
              <a:rPr kumimoji="1" lang="en-US" altLang="zh-CN" sz="1600" dirty="0"/>
              <a:t>Estimate of discounted cost and 95% confidence interval: $21,700 ($21,526, $21,874)</a:t>
            </a:r>
          </a:p>
          <a:p>
            <a:pPr lvl="1"/>
            <a:r>
              <a:rPr kumimoji="1" lang="en-US" altLang="zh-CN" sz="1600" dirty="0"/>
              <a:t>Estimate of discounted utility and 95% confidence interval: 7.61 (7.51, 7.70) </a:t>
            </a:r>
          </a:p>
          <a:p>
            <a:r>
              <a:rPr kumimoji="1" lang="en-US" altLang="zh-CN" sz="2000" dirty="0"/>
              <a:t>PLCO Screening:  </a:t>
            </a:r>
          </a:p>
          <a:p>
            <a:pPr lvl="1"/>
            <a:r>
              <a:rPr kumimoji="1" lang="en-US" altLang="zh-CN" sz="1600" dirty="0"/>
              <a:t>Estimate of mean survival time and 95% confidence interval: 7.66 (7.54, 7.77)  </a:t>
            </a:r>
          </a:p>
          <a:p>
            <a:pPr lvl="1"/>
            <a:r>
              <a:rPr kumimoji="1" lang="en-US" altLang="zh-CN" sz="1600" dirty="0"/>
              <a:t>Estimate of discounted cost and 95% confidence interval: $23,701 ($23,543, $23,859)</a:t>
            </a:r>
          </a:p>
          <a:p>
            <a:pPr lvl="1"/>
            <a:r>
              <a:rPr kumimoji="1" lang="en-US" altLang="zh-CN" sz="1600" dirty="0"/>
              <a:t>Estimate of discounted utility and 95% confidence interval: 8.09 (7.99, 8.19)</a:t>
            </a:r>
          </a:p>
          <a:p>
            <a:r>
              <a:rPr kumimoji="1" lang="en-US" altLang="zh-CN" sz="2000" dirty="0"/>
              <a:t>Average increase in survival time and 95% confidence interval: 0.21 (-0.07, 0.49)</a:t>
            </a:r>
          </a:p>
          <a:p>
            <a:r>
              <a:rPr kumimoji="1" lang="en-US" altLang="zh-CN" sz="2000" dirty="0"/>
              <a:t>Average increase in discounted cost and 95% confidence interval: $2,001 ($1,583, $2,418)</a:t>
            </a:r>
          </a:p>
          <a:p>
            <a:r>
              <a:rPr kumimoji="1" lang="en-US" altLang="zh-CN" sz="2000" dirty="0"/>
              <a:t>Average increase in discounted utility and 95% confidence interval: 0.48 (0.24, 0.72)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75202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468436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Results for ICER of Younger</a:t>
            </a:r>
            <a:endParaRPr kumimoji="1" lang="zh-CN" altLang="en-US" b="1" dirty="0"/>
          </a:p>
        </p:txBody>
      </p:sp>
      <p:graphicFrame>
        <p:nvGraphicFramePr>
          <p:cNvPr id="4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465142"/>
              </p:ext>
            </p:extLst>
          </p:nvPr>
        </p:nvGraphicFramePr>
        <p:xfrm>
          <a:off x="888747" y="2702559"/>
          <a:ext cx="10465053" cy="2315527"/>
        </p:xfrm>
        <a:graphic>
          <a:graphicData uri="http://schemas.openxmlformats.org/drawingml/2006/table">
            <a:tbl>
              <a:tblPr/>
              <a:tblGrid>
                <a:gridCol w="3064128">
                  <a:extLst>
                    <a:ext uri="{9D8B030D-6E8A-4147-A177-3AD203B41FA5}">
                      <a16:colId xmlns:a16="http://schemas.microsoft.com/office/drawing/2014/main" xmlns="" val="3881735596"/>
                    </a:ext>
                  </a:extLst>
                </a:gridCol>
                <a:gridCol w="3535641">
                  <a:extLst>
                    <a:ext uri="{9D8B030D-6E8A-4147-A177-3AD203B41FA5}">
                      <a16:colId xmlns:a16="http://schemas.microsoft.com/office/drawing/2014/main" xmlns="" val="330753134"/>
                    </a:ext>
                  </a:extLst>
                </a:gridCol>
                <a:gridCol w="1706481">
                  <a:extLst>
                    <a:ext uri="{9D8B030D-6E8A-4147-A177-3AD203B41FA5}">
                      <a16:colId xmlns:a16="http://schemas.microsoft.com/office/drawing/2014/main" xmlns="" val="723783424"/>
                    </a:ext>
                  </a:extLst>
                </a:gridCol>
                <a:gridCol w="2158803">
                  <a:extLst>
                    <a:ext uri="{9D8B030D-6E8A-4147-A177-3AD203B41FA5}">
                      <a16:colId xmlns:a16="http://schemas.microsoft.com/office/drawing/2014/main" xmlns="" val="1782432894"/>
                    </a:ext>
                  </a:extLst>
                </a:gridCol>
              </a:tblGrid>
              <a:tr h="314751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Reporting the Results of </a:t>
                      </a:r>
                      <a:r>
                        <a:rPr lang="en-US" sz="1800" b="1" i="0" u="none" strike="noStrike" dirty="0">
                          <a:solidFill>
                            <a:srgbClr val="C00000"/>
                          </a:solidFill>
                          <a:effectLst/>
                          <a:latin typeface="等线" panose="020F0502020204030204"/>
                        </a:rPr>
                        <a:t>Cost-Effectiveness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Analysis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25514746"/>
                  </a:ext>
                </a:extLst>
              </a:tr>
              <a:tr h="5577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Strategies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Cost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Effectiveness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ICER </a:t>
                      </a:r>
                      <a:b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</a:b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(CHF/Life years)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72829831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NLST Screening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21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,</a:t>
                      </a:r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699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7.61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-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14307085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(21,526,</a:t>
                      </a:r>
                      <a:r>
                        <a:rPr lang="en-US" altLang="zh-CN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21,874</a:t>
                      </a:r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(7.51, 7.70)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19974304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PLCO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Screening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23,700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8.09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4161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8562252"/>
                  </a:ext>
                </a:extLst>
              </a:tr>
              <a:tr h="421957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(23,543, 23,859</a:t>
                      </a:r>
                      <a:r>
                        <a:rPr lang="en-US" altLang="zh-CN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)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(7.99, 8.19)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(3351, 5550)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202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938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Results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for Older</a:t>
            </a:r>
            <a:endParaRPr kumimoji="1" lang="zh-CN" altLang="en-US" b="1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073152" y="1876426"/>
            <a:ext cx="1052411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Times New Roman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/>
              <a:t>NLST Screening:  </a:t>
            </a:r>
          </a:p>
          <a:p>
            <a:pPr lvl="1"/>
            <a:r>
              <a:rPr kumimoji="1" lang="en-US" altLang="zh-CN" sz="1600" dirty="0"/>
              <a:t>Estimate of mean survival time and 95% confidence interval: 7.45 (7.34, 7.56)  </a:t>
            </a:r>
          </a:p>
          <a:p>
            <a:pPr lvl="1"/>
            <a:r>
              <a:rPr kumimoji="1" lang="en-US" altLang="zh-CN" sz="1600" dirty="0"/>
              <a:t>Estimate of discounted cost and 95% confidence interval: $21,349 ($21,179, $21,519)</a:t>
            </a:r>
          </a:p>
          <a:p>
            <a:pPr lvl="1"/>
            <a:r>
              <a:rPr kumimoji="1" lang="en-US" altLang="zh-CN" sz="1600" dirty="0"/>
              <a:t> Estimate of discounted utility and 95% confidence interval: 7.61 (7.51, 7.70) </a:t>
            </a:r>
          </a:p>
          <a:p>
            <a:r>
              <a:rPr kumimoji="1" lang="en-US" altLang="zh-CN" sz="2000" dirty="0"/>
              <a:t>PLCO Screening:  </a:t>
            </a:r>
          </a:p>
          <a:p>
            <a:pPr lvl="1"/>
            <a:r>
              <a:rPr kumimoji="1" lang="en-US" altLang="zh-CN" sz="1600" dirty="0"/>
              <a:t>Estimate of mean survival time and 95% confidence interval: 7.66 (7.54, 7.77)  </a:t>
            </a:r>
          </a:p>
          <a:p>
            <a:pPr lvl="1"/>
            <a:r>
              <a:rPr kumimoji="1" lang="en-US" altLang="zh-CN" sz="1600" dirty="0"/>
              <a:t>Estimate of discounted cost and 95% confidence interval: $23,286 ($23,132, $23,439)</a:t>
            </a:r>
          </a:p>
          <a:p>
            <a:pPr lvl="1"/>
            <a:r>
              <a:rPr kumimoji="1" lang="en-US" altLang="zh-CN" sz="1600" dirty="0"/>
              <a:t>Estimate of discounted utility and 95% confidence interval: 8.09 (7.99, 8.19)</a:t>
            </a:r>
          </a:p>
          <a:p>
            <a:r>
              <a:rPr kumimoji="1" lang="en-US" altLang="zh-CN" sz="2000" dirty="0"/>
              <a:t>Average increase in survival time and 95% confidence interval: 0.21 (-0.07, 0.49)</a:t>
            </a:r>
          </a:p>
          <a:p>
            <a:r>
              <a:rPr kumimoji="1" lang="en-US" altLang="zh-CN" sz="2000" dirty="0"/>
              <a:t>Average increase in discounted cost and 95% confidence interval: $1,937 ($1,529, $2,344)</a:t>
            </a:r>
          </a:p>
          <a:p>
            <a:r>
              <a:rPr kumimoji="1" lang="en-US" altLang="zh-CN" sz="2000" dirty="0"/>
              <a:t>Average increase in discounted utility and 95% confidence interval: 0.48 (0.24, 0.72)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9766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536170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Results for ICER of Older</a:t>
            </a:r>
            <a:endParaRPr kumimoji="1" lang="zh-CN" altLang="en-US" b="1" dirty="0"/>
          </a:p>
        </p:txBody>
      </p:sp>
      <p:graphicFrame>
        <p:nvGraphicFramePr>
          <p:cNvPr id="4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579618"/>
              </p:ext>
            </p:extLst>
          </p:nvPr>
        </p:nvGraphicFramePr>
        <p:xfrm>
          <a:off x="888747" y="2770293"/>
          <a:ext cx="10465053" cy="2315527"/>
        </p:xfrm>
        <a:graphic>
          <a:graphicData uri="http://schemas.openxmlformats.org/drawingml/2006/table">
            <a:tbl>
              <a:tblPr/>
              <a:tblGrid>
                <a:gridCol w="3064128">
                  <a:extLst>
                    <a:ext uri="{9D8B030D-6E8A-4147-A177-3AD203B41FA5}">
                      <a16:colId xmlns:a16="http://schemas.microsoft.com/office/drawing/2014/main" xmlns="" val="3881735596"/>
                    </a:ext>
                  </a:extLst>
                </a:gridCol>
                <a:gridCol w="3535641">
                  <a:extLst>
                    <a:ext uri="{9D8B030D-6E8A-4147-A177-3AD203B41FA5}">
                      <a16:colId xmlns:a16="http://schemas.microsoft.com/office/drawing/2014/main" xmlns="" val="330753134"/>
                    </a:ext>
                  </a:extLst>
                </a:gridCol>
                <a:gridCol w="1706481">
                  <a:extLst>
                    <a:ext uri="{9D8B030D-6E8A-4147-A177-3AD203B41FA5}">
                      <a16:colId xmlns:a16="http://schemas.microsoft.com/office/drawing/2014/main" xmlns="" val="723783424"/>
                    </a:ext>
                  </a:extLst>
                </a:gridCol>
                <a:gridCol w="2158803">
                  <a:extLst>
                    <a:ext uri="{9D8B030D-6E8A-4147-A177-3AD203B41FA5}">
                      <a16:colId xmlns:a16="http://schemas.microsoft.com/office/drawing/2014/main" xmlns="" val="1782432894"/>
                    </a:ext>
                  </a:extLst>
                </a:gridCol>
              </a:tblGrid>
              <a:tr h="314751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Reporting the Results of </a:t>
                      </a:r>
                      <a:r>
                        <a:rPr lang="en-US" sz="1800" b="1" i="0" u="none" strike="noStrike" dirty="0">
                          <a:solidFill>
                            <a:srgbClr val="C00000"/>
                          </a:solidFill>
                          <a:effectLst/>
                          <a:latin typeface="等线" panose="020F0502020204030204"/>
                        </a:rPr>
                        <a:t>Cost-Effectiveness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Analysis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25514746"/>
                  </a:ext>
                </a:extLst>
              </a:tr>
              <a:tr h="5577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Strategies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Cost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Effectiveness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ICER </a:t>
                      </a:r>
                      <a:b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</a:b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(CHF/Life years)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72829831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NLST Screening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21,348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7.61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-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14307085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(21,179, 21,519)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(7.51, 7.70)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19974304"/>
                  </a:ext>
                </a:extLst>
              </a:tr>
              <a:tr h="3147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PLCO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 Screening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23,285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8.09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4028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8562252"/>
                  </a:ext>
                </a:extLst>
              </a:tr>
              <a:tr h="421957">
                <a:tc>
                  <a:txBody>
                    <a:bodyPr/>
                    <a:lstStyle/>
                    <a:p>
                      <a:pPr algn="ctr" fontAlgn="ctr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F0502020204030204"/>
                      </a:endParaRP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(23,132, 23,439)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(7.99, 8.19)</a:t>
                      </a:r>
                    </a:p>
                  </a:txBody>
                  <a:tcPr marL="3810" marR="3810" marT="381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F0502020204030204"/>
                        </a:rPr>
                        <a:t>(3261, 5344)</a:t>
                      </a:r>
                    </a:p>
                  </a:txBody>
                  <a:tcPr marL="3810" marR="3810" marT="38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202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041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05712" y="1433259"/>
            <a:ext cx="9144000" cy="2387600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Thanks for listening!</a:t>
            </a:r>
            <a:b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</a:br>
            <a:r>
              <a:rPr kumimoji="1" lang="en-US" altLang="zh-CN" sz="2800" dirty="0">
                <a:solidFill>
                  <a:schemeClr val="accent1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Grace Sun &amp; Haoran Zhuo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822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Introduction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97062"/>
            <a:ext cx="10515600" cy="3975101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Low-dose computed tomography (LDCT) screening test can reduce the mortality of lung cancer by 20%, using NLST criteria</a:t>
            </a:r>
          </a:p>
          <a:p>
            <a:r>
              <a:rPr kumimoji="1" lang="en-US" altLang="zh-CN" sz="2400" dirty="0"/>
              <a:t>NLST selected </a:t>
            </a:r>
            <a:r>
              <a:rPr lang="en-US" altLang="zh-CN" sz="2400" dirty="0"/>
              <a:t> high-risk persons</a:t>
            </a:r>
            <a:r>
              <a:rPr kumimoji="1" lang="en-US" altLang="zh-CN" sz="2400" dirty="0"/>
              <a:t> aged 55-74 years, or heavy smokers with a history of smoking of at least 30 pack-years, or a period of less than 15 years since cessation of smoking</a:t>
            </a:r>
          </a:p>
          <a:p>
            <a:r>
              <a:rPr kumimoji="1" lang="en-US" altLang="zh-CN" sz="2400" dirty="0"/>
              <a:t>Another criteria of </a:t>
            </a:r>
            <a:r>
              <a:rPr kumimoji="1" lang="en-US" altLang="zh-CN" sz="2400" dirty="0">
                <a:ea typeface="Times New Roman" charset="0"/>
                <a:cs typeface="Times New Roman" charset="0"/>
              </a:rPr>
              <a:t>PLCO</a:t>
            </a:r>
            <a:r>
              <a:rPr kumimoji="1" lang="en-US" altLang="zh-CN" sz="2400" baseline="-25000" dirty="0">
                <a:ea typeface="Times New Roman" charset="0"/>
                <a:cs typeface="Times New Roman" charset="0"/>
              </a:rPr>
              <a:t>m2012 </a:t>
            </a:r>
            <a:r>
              <a:rPr kumimoji="1" lang="en-US" altLang="zh-CN" sz="2400" dirty="0">
                <a:ea typeface="Times New Roman" charset="0"/>
                <a:cs typeface="Times New Roman" charset="0"/>
              </a:rPr>
              <a:t>shows more </a:t>
            </a:r>
            <a:r>
              <a:rPr lang="en-US" altLang="zh-CN" sz="2400" dirty="0"/>
              <a:t>sensitive result than the NLST criteria for lung cancer detection</a:t>
            </a:r>
          </a:p>
          <a:p>
            <a:r>
              <a:rPr lang="en-US" altLang="zh-CN" sz="2400" dirty="0"/>
              <a:t>PLCO</a:t>
            </a:r>
            <a:r>
              <a:rPr kumimoji="1" lang="en-US" altLang="zh-CN" sz="2400" baseline="-25000" dirty="0">
                <a:ea typeface="Times New Roman" charset="0"/>
                <a:cs typeface="Times New Roman" charset="0"/>
              </a:rPr>
              <a:t>m2012 </a:t>
            </a:r>
            <a:r>
              <a:rPr kumimoji="1" lang="en-US" altLang="zh-CN" sz="2400" dirty="0">
                <a:ea typeface="Times New Roman" charset="0"/>
                <a:cs typeface="Times New Roman" charset="0"/>
              </a:rPr>
              <a:t>select persons aged 55-74 years, any smoking status</a:t>
            </a:r>
            <a:endParaRPr lang="en-US" altLang="zh-CN" sz="2400" dirty="0"/>
          </a:p>
          <a:p>
            <a:endParaRPr kumimoji="1"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838200" y="5370651"/>
            <a:ext cx="10906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We want to compare the cost-effectiveness of  these two criteria + LDCT for lung cancer screening</a:t>
            </a:r>
            <a:endParaRPr kumimoji="1" lang="zh-CN" altLang="en-US" sz="2000" b="1" dirty="0">
              <a:solidFill>
                <a:srgbClr val="C0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92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Methodology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891838" cy="4351338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Markov Model: </a:t>
            </a:r>
          </a:p>
          <a:p>
            <a:pPr lvl="1"/>
            <a:r>
              <a:rPr kumimoji="1" lang="en-US" altLang="zh-CN" dirty="0"/>
              <a:t>Simulate a cohort with 10,000 high-risk current smokers aged 55-75</a:t>
            </a:r>
          </a:p>
          <a:p>
            <a:r>
              <a:rPr kumimoji="1" lang="en-US" altLang="zh-CN" dirty="0"/>
              <a:t>Compare two criteria with NLST for lung cancer screening:</a:t>
            </a:r>
          </a:p>
          <a:p>
            <a:pPr lvl="1"/>
            <a:r>
              <a:rPr kumimoji="1" lang="en-US" altLang="zh-CN" dirty="0"/>
              <a:t>NLST</a:t>
            </a:r>
          </a:p>
          <a:p>
            <a:pPr lvl="1"/>
            <a:r>
              <a:rPr kumimoji="1" lang="en-US" altLang="zh-CN" dirty="0">
                <a:ea typeface="Times New Roman" charset="0"/>
                <a:cs typeface="Times New Roman" charset="0"/>
              </a:rPr>
              <a:t>PLCO</a:t>
            </a:r>
            <a:r>
              <a:rPr kumimoji="1" lang="en-US" altLang="zh-CN" baseline="-25000" dirty="0">
                <a:ea typeface="Times New Roman" charset="0"/>
                <a:cs typeface="Times New Roman" charset="0"/>
              </a:rPr>
              <a:t>m2012</a:t>
            </a:r>
          </a:p>
          <a:p>
            <a:pPr lvl="1"/>
            <a:endParaRPr kumimoji="1" lang="en-US" altLang="zh-CN" baseline="-25000" dirty="0">
              <a:ea typeface="Times New Roman" charset="0"/>
              <a:cs typeface="Times New Roman" charset="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27711"/>
              </p:ext>
            </p:extLst>
          </p:nvPr>
        </p:nvGraphicFramePr>
        <p:xfrm>
          <a:off x="2198687" y="4252755"/>
          <a:ext cx="7673975" cy="1543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13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566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1898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25691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14349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Sensitivity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Specificity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Positive Predictive Value</a:t>
                      </a:r>
                      <a:r>
                        <a:rPr lang="en-US" altLang="zh-CN" baseline="0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(PPV)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4349"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PLCO</a:t>
                      </a:r>
                      <a:r>
                        <a:rPr kumimoji="1" lang="en-US" altLang="zh-CN" baseline="-25000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m2012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83%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62.9%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4%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4349"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NLST</a:t>
                      </a:r>
                      <a:endParaRPr kumimoji="1" lang="en-US" altLang="zh-CN" baseline="-25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71.1%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62.7%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3.4%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792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>
                <a:latin typeface="Times New Roman" charset="0"/>
                <a:ea typeface="Times New Roman" charset="0"/>
                <a:cs typeface="Times New Roman" charset="0"/>
              </a:rPr>
              <a:t>Methodology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NLST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PLCO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955724"/>
              </p:ext>
            </p:extLst>
          </p:nvPr>
        </p:nvGraphicFramePr>
        <p:xfrm>
          <a:off x="885813" y="2580925"/>
          <a:ext cx="4384962" cy="28146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98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6556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93821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Case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Non Case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382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/>
                        <a:t>+</a:t>
                      </a:r>
                      <a:endParaRPr lang="zh-CN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1.290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36.637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382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/>
                        <a:t>_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0.524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61.550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pSp>
        <p:nvGrpSpPr>
          <p:cNvPr id="11" name="组 10"/>
          <p:cNvGrpSpPr/>
          <p:nvPr/>
        </p:nvGrpSpPr>
        <p:grpSpPr>
          <a:xfrm>
            <a:off x="11055927" y="5375935"/>
            <a:ext cx="597763" cy="540326"/>
            <a:chOff x="5223162" y="5486401"/>
            <a:chExt cx="597763" cy="540326"/>
          </a:xfrm>
        </p:grpSpPr>
        <p:cxnSp>
          <p:nvCxnSpPr>
            <p:cNvPr id="7" name="直线连接符 6"/>
            <p:cNvCxnSpPr/>
            <p:nvPr/>
          </p:nvCxnSpPr>
          <p:spPr>
            <a:xfrm>
              <a:off x="5223163" y="5486401"/>
              <a:ext cx="0" cy="5403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线连接符 7"/>
            <p:cNvCxnSpPr/>
            <p:nvPr/>
          </p:nvCxnSpPr>
          <p:spPr>
            <a:xfrm flipV="1">
              <a:off x="5223162" y="5486401"/>
              <a:ext cx="48491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5270774" y="5571898"/>
              <a:ext cx="550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100</a:t>
              </a:r>
              <a:endParaRPr kumimoji="1" lang="zh-CN" altLang="en-US" dirty="0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892092"/>
              </p:ext>
            </p:extLst>
          </p:nvPr>
        </p:nvGraphicFramePr>
        <p:xfrm>
          <a:off x="6670965" y="2580925"/>
          <a:ext cx="4384962" cy="27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98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6556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93167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Case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Non Case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3167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/>
                        <a:t>+</a:t>
                      </a:r>
                      <a:endParaRPr lang="zh-CN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1.515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36.360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3167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/>
                        <a:t>_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0.310</a:t>
                      </a:r>
                      <a:endParaRPr lang="zh-CN" altLang="en-US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61.814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pSp>
        <p:nvGrpSpPr>
          <p:cNvPr id="13" name="组 12"/>
          <p:cNvGrpSpPr/>
          <p:nvPr/>
        </p:nvGrpSpPr>
        <p:grpSpPr>
          <a:xfrm>
            <a:off x="5251751" y="5375935"/>
            <a:ext cx="597763" cy="540326"/>
            <a:chOff x="5223162" y="5486401"/>
            <a:chExt cx="597763" cy="540326"/>
          </a:xfrm>
        </p:grpSpPr>
        <p:cxnSp>
          <p:nvCxnSpPr>
            <p:cNvPr id="14" name="直线连接符 13"/>
            <p:cNvCxnSpPr/>
            <p:nvPr/>
          </p:nvCxnSpPr>
          <p:spPr>
            <a:xfrm>
              <a:off x="5223163" y="5486401"/>
              <a:ext cx="0" cy="5403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连接符 14"/>
            <p:cNvCxnSpPr/>
            <p:nvPr/>
          </p:nvCxnSpPr>
          <p:spPr>
            <a:xfrm flipV="1">
              <a:off x="5223162" y="5486401"/>
              <a:ext cx="48491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5270774" y="5571898"/>
              <a:ext cx="550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100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9326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568036" y="1122218"/>
            <a:ext cx="3546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Model Structure</a:t>
            </a:r>
            <a:endParaRPr kumimoji="1" lang="zh-CN" altLang="en-US" sz="2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7380" y="1932357"/>
            <a:ext cx="40988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5 states: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Lung cancer free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Curative treatment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Non- curative treatment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Lung cancer death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Death caused by other factors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pSp>
        <p:nvGrpSpPr>
          <p:cNvPr id="17" name="组合 15">
            <a:extLst>
              <a:ext uri="{FF2B5EF4-FFF2-40B4-BE49-F238E27FC236}">
                <a16:creationId xmlns:a16="http://schemas.microsoft.com/office/drawing/2014/main" xmlns="" id="{AB964A44-7589-4072-9318-0167F1891948}"/>
              </a:ext>
            </a:extLst>
          </p:cNvPr>
          <p:cNvGrpSpPr/>
          <p:nvPr/>
        </p:nvGrpSpPr>
        <p:grpSpPr>
          <a:xfrm>
            <a:off x="6963714" y="1513205"/>
            <a:ext cx="2352675" cy="1057275"/>
            <a:chOff x="0" y="0"/>
            <a:chExt cx="2352675" cy="1057275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xmlns="" id="{BE46C8A1-21BE-43B8-A2A3-C549EEB4D060}"/>
                </a:ext>
              </a:extLst>
            </p:cNvPr>
            <p:cNvSpPr/>
            <p:nvPr/>
          </p:nvSpPr>
          <p:spPr>
            <a:xfrm>
              <a:off x="0" y="0"/>
              <a:ext cx="2352675" cy="6762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2000"/>
            </a:p>
          </p:txBody>
        </p:sp>
        <p:sp>
          <p:nvSpPr>
            <p:cNvPr id="19" name="文本框 7">
              <a:extLst>
                <a:ext uri="{FF2B5EF4-FFF2-40B4-BE49-F238E27FC236}">
                  <a16:creationId xmlns:a16="http://schemas.microsoft.com/office/drawing/2014/main" xmlns="" id="{26F28048-16F2-44FC-A010-FCCD053742D6}"/>
                </a:ext>
              </a:extLst>
            </p:cNvPr>
            <p:cNvSpPr txBox="1"/>
            <p:nvPr/>
          </p:nvSpPr>
          <p:spPr>
            <a:xfrm>
              <a:off x="304800" y="142875"/>
              <a:ext cx="1779905" cy="9144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400" kern="100">
                  <a:effectLst/>
                  <a:ea typeface="等线" panose="02010600030101010101" pitchFamily="2" charset="-122"/>
                  <a:cs typeface="Times New Roman" panose="02020603050405020304" pitchFamily="18" charset="0"/>
                </a:rPr>
                <a:t>Well (high-risk smokers)</a:t>
              </a:r>
              <a:endParaRPr lang="zh-CN" sz="1400" kern="100">
                <a:effectLst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xmlns="" id="{EE8DC303-D5DA-4076-8016-4A547F38543C}"/>
              </a:ext>
            </a:extLst>
          </p:cNvPr>
          <p:cNvSpPr/>
          <p:nvPr/>
        </p:nvSpPr>
        <p:spPr>
          <a:xfrm>
            <a:off x="7053249" y="2700020"/>
            <a:ext cx="2162175" cy="6477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21" name="文本框 10">
            <a:extLst>
              <a:ext uri="{FF2B5EF4-FFF2-40B4-BE49-F238E27FC236}">
                <a16:creationId xmlns:a16="http://schemas.microsoft.com/office/drawing/2014/main" xmlns="" id="{1A889BA8-3D52-4AC4-90D2-57C32E5F38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9408" y="2849480"/>
            <a:ext cx="140335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Curative treatment</a:t>
            </a:r>
            <a:endParaRPr kumimoji="0" lang="en-US" altLang="zh-CN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2" name="组合 20">
            <a:extLst>
              <a:ext uri="{FF2B5EF4-FFF2-40B4-BE49-F238E27FC236}">
                <a16:creationId xmlns:a16="http://schemas.microsoft.com/office/drawing/2014/main" xmlns="" id="{68508F8F-C19D-420B-91B1-3F36769B43A6}"/>
              </a:ext>
            </a:extLst>
          </p:cNvPr>
          <p:cNvGrpSpPr/>
          <p:nvPr/>
        </p:nvGrpSpPr>
        <p:grpSpPr>
          <a:xfrm>
            <a:off x="7068489" y="5370830"/>
            <a:ext cx="2152650" cy="981075"/>
            <a:chOff x="0" y="0"/>
            <a:chExt cx="2152650" cy="981075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xmlns="" id="{F6E802DD-684E-4CCF-A7DB-87A8CA5C52CF}"/>
                </a:ext>
              </a:extLst>
            </p:cNvPr>
            <p:cNvSpPr/>
            <p:nvPr/>
          </p:nvSpPr>
          <p:spPr>
            <a:xfrm>
              <a:off x="0" y="0"/>
              <a:ext cx="2152650" cy="70485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2000"/>
            </a:p>
          </p:txBody>
        </p:sp>
        <p:sp>
          <p:nvSpPr>
            <p:cNvPr id="25" name="文本框 14">
              <a:extLst>
                <a:ext uri="{FF2B5EF4-FFF2-40B4-BE49-F238E27FC236}">
                  <a16:creationId xmlns:a16="http://schemas.microsoft.com/office/drawing/2014/main" xmlns="" id="{DD1654CB-5ED8-47D2-9FEA-F4B406DDD2C5}"/>
                </a:ext>
              </a:extLst>
            </p:cNvPr>
            <p:cNvSpPr txBox="1"/>
            <p:nvPr/>
          </p:nvSpPr>
          <p:spPr>
            <a:xfrm>
              <a:off x="514350" y="66675"/>
              <a:ext cx="1149350" cy="9144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400" kern="10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Death caused </a:t>
              </a:r>
              <a:endParaRPr lang="zh-CN" sz="1400" kern="10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just">
                <a:spcAft>
                  <a:spcPts val="0"/>
                </a:spcAft>
              </a:pPr>
              <a:r>
                <a:rPr lang="en-US" sz="1400" kern="10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by lung cancer</a:t>
              </a:r>
              <a:endParaRPr lang="zh-CN" sz="1400" kern="10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9" name="箭头: 下 30">
            <a:extLst>
              <a:ext uri="{FF2B5EF4-FFF2-40B4-BE49-F238E27FC236}">
                <a16:creationId xmlns:a16="http://schemas.microsoft.com/office/drawing/2014/main" xmlns="" id="{6D33FC11-7099-41A7-BFF9-EBC88927B9D3}"/>
              </a:ext>
            </a:extLst>
          </p:cNvPr>
          <p:cNvSpPr/>
          <p:nvPr/>
        </p:nvSpPr>
        <p:spPr>
          <a:xfrm>
            <a:off x="7954314" y="2278380"/>
            <a:ext cx="352425" cy="3619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0" name="箭头: 下 31">
            <a:extLst>
              <a:ext uri="{FF2B5EF4-FFF2-40B4-BE49-F238E27FC236}">
                <a16:creationId xmlns:a16="http://schemas.microsoft.com/office/drawing/2014/main" xmlns="" id="{8B7A4631-578F-4EED-B6EE-4A2E80AF3386}"/>
              </a:ext>
            </a:extLst>
          </p:cNvPr>
          <p:cNvSpPr/>
          <p:nvPr/>
        </p:nvSpPr>
        <p:spPr>
          <a:xfrm>
            <a:off x="7973364" y="3507105"/>
            <a:ext cx="352425" cy="3619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1" name="箭头: 右弧形 32">
            <a:extLst>
              <a:ext uri="{FF2B5EF4-FFF2-40B4-BE49-F238E27FC236}">
                <a16:creationId xmlns:a16="http://schemas.microsoft.com/office/drawing/2014/main" xmlns="" id="{D613F19A-F35C-41AA-B716-D923D732581C}"/>
              </a:ext>
            </a:extLst>
          </p:cNvPr>
          <p:cNvSpPr/>
          <p:nvPr/>
        </p:nvSpPr>
        <p:spPr>
          <a:xfrm>
            <a:off x="9384397" y="1465632"/>
            <a:ext cx="619125" cy="46672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2" name="箭头: 左弧形 33">
            <a:extLst>
              <a:ext uri="{FF2B5EF4-FFF2-40B4-BE49-F238E27FC236}">
                <a16:creationId xmlns:a16="http://schemas.microsoft.com/office/drawing/2014/main" xmlns="" id="{DE570AF2-6370-4368-9D4C-C951FB44BBCF}"/>
              </a:ext>
            </a:extLst>
          </p:cNvPr>
          <p:cNvSpPr/>
          <p:nvPr/>
        </p:nvSpPr>
        <p:spPr>
          <a:xfrm>
            <a:off x="6287439" y="2830830"/>
            <a:ext cx="695325" cy="47625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grpSp>
        <p:nvGrpSpPr>
          <p:cNvPr id="33" name="组合 35">
            <a:extLst>
              <a:ext uri="{FF2B5EF4-FFF2-40B4-BE49-F238E27FC236}">
                <a16:creationId xmlns:a16="http://schemas.microsoft.com/office/drawing/2014/main" xmlns="" id="{444E31D1-1EA4-4811-B830-CC33C7198BD1}"/>
              </a:ext>
            </a:extLst>
          </p:cNvPr>
          <p:cNvGrpSpPr/>
          <p:nvPr/>
        </p:nvGrpSpPr>
        <p:grpSpPr>
          <a:xfrm>
            <a:off x="7200693" y="4063365"/>
            <a:ext cx="2163321" cy="711835"/>
            <a:chOff x="0" y="0"/>
            <a:chExt cx="1913860" cy="712381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xmlns="" id="{CDACFABA-C505-401A-9648-DE1307C95C86}"/>
                </a:ext>
              </a:extLst>
            </p:cNvPr>
            <p:cNvSpPr/>
            <p:nvPr/>
          </p:nvSpPr>
          <p:spPr>
            <a:xfrm>
              <a:off x="0" y="0"/>
              <a:ext cx="1913860" cy="712381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2000"/>
            </a:p>
          </p:txBody>
        </p:sp>
        <p:sp>
          <p:nvSpPr>
            <p:cNvPr id="35" name="文本框 31">
              <a:extLst>
                <a:ext uri="{FF2B5EF4-FFF2-40B4-BE49-F238E27FC236}">
                  <a16:creationId xmlns:a16="http://schemas.microsoft.com/office/drawing/2014/main" xmlns="" id="{87DAC07E-14BC-4DF5-89E2-D5E43024D014}"/>
                </a:ext>
              </a:extLst>
            </p:cNvPr>
            <p:cNvSpPr txBox="1"/>
            <p:nvPr/>
          </p:nvSpPr>
          <p:spPr>
            <a:xfrm>
              <a:off x="83814" y="148741"/>
              <a:ext cx="1744345" cy="47815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4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Non-curative treatment</a:t>
              </a:r>
              <a:endParaRPr 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箭头: 下 38">
            <a:extLst>
              <a:ext uri="{FF2B5EF4-FFF2-40B4-BE49-F238E27FC236}">
                <a16:creationId xmlns:a16="http://schemas.microsoft.com/office/drawing/2014/main" xmlns="" id="{43E0A635-6B6C-43C5-B0DB-4357FD22C089}"/>
              </a:ext>
            </a:extLst>
          </p:cNvPr>
          <p:cNvSpPr/>
          <p:nvPr/>
        </p:nvSpPr>
        <p:spPr>
          <a:xfrm>
            <a:off x="7982889" y="4942840"/>
            <a:ext cx="350520" cy="3505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7" name="箭头: 左弧形 39">
            <a:extLst>
              <a:ext uri="{FF2B5EF4-FFF2-40B4-BE49-F238E27FC236}">
                <a16:creationId xmlns:a16="http://schemas.microsoft.com/office/drawing/2014/main" xmlns="" id="{E4EB79D9-CC19-4D56-882D-8F74BA1C7767}"/>
              </a:ext>
            </a:extLst>
          </p:cNvPr>
          <p:cNvSpPr/>
          <p:nvPr/>
        </p:nvSpPr>
        <p:spPr>
          <a:xfrm>
            <a:off x="6382689" y="4191000"/>
            <a:ext cx="723900" cy="43815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38" name="箭头: 左弧形 13">
            <a:extLst>
              <a:ext uri="{FF2B5EF4-FFF2-40B4-BE49-F238E27FC236}">
                <a16:creationId xmlns:a16="http://schemas.microsoft.com/office/drawing/2014/main" xmlns="" id="{85B1DD74-4C05-4AB4-9D58-24962F8CB51E}"/>
              </a:ext>
            </a:extLst>
          </p:cNvPr>
          <p:cNvSpPr/>
          <p:nvPr/>
        </p:nvSpPr>
        <p:spPr>
          <a:xfrm>
            <a:off x="5787313" y="1851342"/>
            <a:ext cx="1103630" cy="407397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箭头: 右弧形 19">
            <a:extLst>
              <a:ext uri="{FF2B5EF4-FFF2-40B4-BE49-F238E27FC236}">
                <a16:creationId xmlns:a16="http://schemas.microsoft.com/office/drawing/2014/main" xmlns="" id="{A4DF88E0-4F5A-4B24-8A82-9F9C131D1E4E}"/>
              </a:ext>
            </a:extLst>
          </p:cNvPr>
          <p:cNvSpPr/>
          <p:nvPr/>
        </p:nvSpPr>
        <p:spPr>
          <a:xfrm>
            <a:off x="9376871" y="2106930"/>
            <a:ext cx="782671" cy="2644141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5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89012"/>
            <a:ext cx="10515600" cy="730251"/>
          </a:xfrm>
        </p:spPr>
        <p:txBody>
          <a:bodyPr/>
          <a:lstStyle/>
          <a:p>
            <a:r>
              <a:rPr kumimoji="1" lang="en-US" altLang="zh-CN" b="1" dirty="0"/>
              <a:t>Assumption to calculate the Matrix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39938"/>
            <a:ext cx="10515600" cy="4351338"/>
          </a:xfrm>
        </p:spPr>
        <p:txBody>
          <a:bodyPr/>
          <a:lstStyle/>
          <a:p>
            <a:r>
              <a:rPr kumimoji="1" lang="en-US" altLang="zh-CN" dirty="0"/>
              <a:t>Assume that all participants with true positive screening would go for curative - treatment, while </a:t>
            </a:r>
            <a:r>
              <a:rPr kumimoji="1" lang="en-US" altLang="zh-CN" dirty="0" smtClean="0"/>
              <a:t>participants with false negative result will </a:t>
            </a:r>
            <a:r>
              <a:rPr kumimoji="1" lang="en-US" altLang="zh-CN" dirty="0"/>
              <a:t>go </a:t>
            </a:r>
            <a:r>
              <a:rPr kumimoji="1" lang="en-US" altLang="zh-CN" dirty="0" smtClean="0"/>
              <a:t>to non-curative </a:t>
            </a:r>
            <a:r>
              <a:rPr kumimoji="1" lang="en-US" altLang="zh-CN" dirty="0" smtClean="0"/>
              <a:t>state directly</a:t>
            </a:r>
            <a:endParaRPr kumimoji="1" lang="en-US" altLang="zh-CN" dirty="0"/>
          </a:p>
          <a:p>
            <a:r>
              <a:rPr kumimoji="1" lang="en-US" altLang="zh-CN" dirty="0"/>
              <a:t>Assume </a:t>
            </a:r>
            <a:r>
              <a:rPr kumimoji="1" lang="en-US" altLang="zh-CN" dirty="0" smtClean="0"/>
              <a:t>participants with true negative result would stay </a:t>
            </a:r>
            <a:r>
              <a:rPr kumimoji="1" lang="en-US" altLang="zh-CN" dirty="0"/>
              <a:t>in ”Well” </a:t>
            </a:r>
            <a:r>
              <a:rPr kumimoji="1" lang="en-US" altLang="zh-CN" dirty="0" smtClean="0"/>
              <a:t>state</a:t>
            </a:r>
            <a:endParaRPr kumimoji="1" lang="en-US" altLang="zh-CN" dirty="0"/>
          </a:p>
          <a:p>
            <a:r>
              <a:rPr kumimoji="1" lang="en-US" altLang="zh-CN" dirty="0"/>
              <a:t>The mortality rate of non-lung cancer caused reasons exclude death from:</a:t>
            </a:r>
          </a:p>
          <a:p>
            <a:pPr lvl="1"/>
            <a:r>
              <a:rPr kumimoji="1" lang="en-US" altLang="zh-CN" dirty="0"/>
              <a:t>Colon, prostate cancer for males</a:t>
            </a:r>
          </a:p>
          <a:p>
            <a:pPr lvl="1"/>
            <a:r>
              <a:rPr kumimoji="1" lang="en-US" altLang="zh-CN" dirty="0"/>
              <a:t>Ovarian, colon and prostate cancer for females</a:t>
            </a:r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795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Mortality Rate 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4833" y="1813800"/>
            <a:ext cx="10738967" cy="861959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sz="2000" b="1" dirty="0"/>
              <a:t>Lung cancer caused death</a:t>
            </a:r>
            <a:r>
              <a:rPr kumimoji="1" lang="en-US" altLang="zh-CN" sz="2000" dirty="0"/>
              <a:t>: the survival rate of early stage is 55%, for late stage is 5%</a:t>
            </a:r>
          </a:p>
          <a:p>
            <a:r>
              <a:rPr kumimoji="1" lang="en-US" altLang="zh-CN" sz="2000" b="1" dirty="0"/>
              <a:t>Non-lung cancer caused death</a:t>
            </a:r>
            <a:r>
              <a:rPr kumimoji="1" lang="en-US" altLang="zh-CN" sz="2000" dirty="0"/>
              <a:t>: Mortality rate from other causes for smokers are listed below, we take the average mortality rate of smokers from 55-75 as non-lung cancer caused death</a:t>
            </a:r>
            <a:endParaRPr kumimoji="1" lang="zh-CN" altLang="en-US" sz="20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937177"/>
              </p:ext>
            </p:extLst>
          </p:nvPr>
        </p:nvGraphicFramePr>
        <p:xfrm>
          <a:off x="879401" y="3138671"/>
          <a:ext cx="4433888" cy="318515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587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4157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039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smoking status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all other causes</a:t>
                      </a:r>
                      <a:r>
                        <a:rPr lang="en-US" sz="16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other cause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55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0.0067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140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0.0151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113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0.0120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189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0.0209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172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0.0189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263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0.0305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285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0.0335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379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0.0476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441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0.0582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6911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532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0.0759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598539" y="2769339"/>
            <a:ext cx="3443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latin typeface="Times New Roman" charset="0"/>
                <a:ea typeface="Times New Roman" charset="0"/>
                <a:cs typeface="Times New Roman" charset="0"/>
              </a:rPr>
              <a:t>in 1000 men in next 10 years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08739" y="2754055"/>
            <a:ext cx="3443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in 1000 women in next 10 years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444944"/>
              </p:ext>
            </p:extLst>
          </p:nvPr>
        </p:nvGraphicFramePr>
        <p:xfrm>
          <a:off x="6718226" y="3123385"/>
          <a:ext cx="4433888" cy="325323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587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4157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141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smoking status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all other causes</a:t>
                      </a:r>
                      <a:r>
                        <a:rPr lang="en-US" sz="16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other cause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55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0.0054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80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0.0083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81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0.0084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120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0.0128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65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126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0.0135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178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0.0196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200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0.0223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264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0.0307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75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Never smoker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328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0.0397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7592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smoker</a:t>
                      </a:r>
                      <a:r>
                        <a:rPr lang="zh-CN" alt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392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0.0498 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8663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latin typeface="Times New Roman" charset="0"/>
                <a:ea typeface="Times New Roman" charset="0"/>
                <a:cs typeface="Times New Roman" charset="0"/>
              </a:rPr>
              <a:t>Transmission Probability Matrix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6019800" cy="4508268"/>
          </a:xfrm>
        </p:spPr>
        <p:txBody>
          <a:bodyPr/>
          <a:lstStyle/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PLCO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685800" y="182562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Times New Roman" charset="0"/>
                <a:ea typeface="Times New Roman" charset="0"/>
                <a:cs typeface="Times New Roman" charset="0"/>
              </a:rPr>
              <a:t>NLST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499324"/>
              </p:ext>
            </p:extLst>
          </p:nvPr>
        </p:nvGraphicFramePr>
        <p:xfrm>
          <a:off x="554180" y="2541214"/>
          <a:ext cx="4776103" cy="3219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832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4109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4109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3779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3779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611450"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High-risk smoker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</a:t>
                      </a:r>
                      <a:r>
                        <a:rPr lang="en-US" altLang="zh-CN" sz="14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</a:t>
                      </a:r>
                      <a:r>
                        <a:rPr lang="en-US" altLang="zh-CN" sz="14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Lung cancer death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741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High-risk smoker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0.97942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0.015 </a:t>
                      </a:r>
                      <a:endParaRPr lang="fi-FI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0.003 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0.00258</a:t>
                      </a: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11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</a:t>
                      </a:r>
                      <a:r>
                        <a:rPr lang="en-US" sz="14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0.55 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0.45</a:t>
                      </a:r>
                      <a:endParaRPr lang="nb-NO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108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</a:t>
                      </a:r>
                      <a:r>
                        <a:rPr lang="en-US" sz="14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0.05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0.95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11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Lung cancer death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1.0000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717613"/>
              </p:ext>
            </p:extLst>
          </p:nvPr>
        </p:nvGraphicFramePr>
        <p:xfrm>
          <a:off x="6577697" y="2541214"/>
          <a:ext cx="4776103" cy="3219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832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4109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4109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3779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3779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611450">
                <a:tc>
                  <a:txBody>
                    <a:bodyPr/>
                    <a:lstStyle/>
                    <a:p>
                      <a:pPr algn="ctr" fontAlgn="b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High-risk smoker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</a:t>
                      </a:r>
                      <a:r>
                        <a:rPr lang="en-US" altLang="zh-CN" sz="14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</a:t>
                      </a:r>
                      <a:r>
                        <a:rPr lang="en-US" altLang="zh-CN" sz="14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Lung cancer death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741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High-risk smoker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0.97686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0.0129</a:t>
                      </a:r>
                      <a:endParaRPr lang="fi-FI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0.00524 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0.0050</a:t>
                      </a:r>
                    </a:p>
                  </a:txBody>
                  <a:tcPr marL="6350" marR="6350" marT="635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11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</a:t>
                      </a:r>
                      <a:r>
                        <a:rPr lang="en-US" sz="14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0.55 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0.45</a:t>
                      </a:r>
                      <a:endParaRPr lang="nb-NO" sz="14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108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</a:t>
                      </a:r>
                      <a:r>
                        <a:rPr lang="en-US" sz="14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Treatment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0.05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0.95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114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Lung cancer death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1.0000</a:t>
                      </a:r>
                    </a:p>
                  </a:txBody>
                  <a:tcPr marL="6350" marR="6350" marT="635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951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1133" y="908384"/>
            <a:ext cx="10515600" cy="730251"/>
          </a:xfrm>
        </p:spPr>
        <p:txBody>
          <a:bodyPr>
            <a:noAutofit/>
          </a:bodyPr>
          <a:lstStyle/>
          <a:p>
            <a:r>
              <a:rPr kumimoji="1" lang="en-US" altLang="zh-CN" sz="3200" b="1" dirty="0"/>
              <a:t>Parameter estimation---Health Cost, Utility </a:t>
            </a:r>
            <a:r>
              <a:rPr kumimoji="1" lang="en-US" altLang="zh-CN" sz="3200" b="1"/>
              <a:t>and Discount</a:t>
            </a:r>
            <a:endParaRPr kumimoji="1" lang="zh-CN" altLang="en-US" sz="3200" b="1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6884222"/>
              </p:ext>
            </p:extLst>
          </p:nvPr>
        </p:nvGraphicFramePr>
        <p:xfrm>
          <a:off x="601133" y="2088549"/>
          <a:ext cx="4563533" cy="26608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9606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1674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572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 treatment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12735.6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57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altLang="zh-CN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18052.8</a:t>
                      </a:r>
                      <a:endParaRPr lang="is-I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255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 treatment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24375.5</a:t>
                      </a:r>
                      <a:endParaRPr lang="hr-HR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7644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Diagnosis test for late stage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altLang="zh-CN" sz="1600" b="0" i="0" kern="1200" dirty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4850.4</a:t>
                      </a:r>
                      <a:endParaRPr lang="fi-FI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176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Background cost (depend on age)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8797</a:t>
                      </a:r>
                      <a:endParaRPr lang="fi-FI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283093"/>
              </p:ext>
            </p:extLst>
          </p:nvPr>
        </p:nvGraphicFramePr>
        <p:xfrm>
          <a:off x="5892800" y="1616464"/>
          <a:ext cx="5300134" cy="32206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544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456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Well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Early</a:t>
                      </a:r>
                      <a:r>
                        <a:rPr lang="en-US" sz="1800" u="none" strike="noStrike" baseline="0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Diagnosis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1703.2000 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 treatment state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21532.6000 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 treatment state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51225.3000 </a:t>
                      </a:r>
                      <a:endParaRPr lang="tr-TR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Death of Lung cancer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Death of Other causes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0.0000 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cxnSp>
        <p:nvCxnSpPr>
          <p:cNvPr id="14" name="直线箭头连接符 13"/>
          <p:cNvCxnSpPr/>
          <p:nvPr/>
        </p:nvCxnSpPr>
        <p:spPr>
          <a:xfrm flipH="1" flipV="1">
            <a:off x="5071533" y="2285997"/>
            <a:ext cx="914401" cy="59266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 flipH="1">
            <a:off x="4961467" y="3076112"/>
            <a:ext cx="1024467" cy="14732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H="1" flipV="1">
            <a:off x="5071533" y="2644311"/>
            <a:ext cx="1024467" cy="829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/>
          <p:nvPr/>
        </p:nvCxnSpPr>
        <p:spPr>
          <a:xfrm flipH="1" flipV="1">
            <a:off x="5016501" y="3143109"/>
            <a:ext cx="1079499" cy="330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/>
          <p:nvPr/>
        </p:nvCxnSpPr>
        <p:spPr>
          <a:xfrm flipH="1">
            <a:off x="4988985" y="3508060"/>
            <a:ext cx="1107015" cy="338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 flipH="1">
            <a:off x="5071533" y="3541042"/>
            <a:ext cx="1024467" cy="1041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表格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57648"/>
              </p:ext>
            </p:extLst>
          </p:nvPr>
        </p:nvGraphicFramePr>
        <p:xfrm>
          <a:off x="601133" y="5147214"/>
          <a:ext cx="882226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445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6445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644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5410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7479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Well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Curative </a:t>
                      </a:r>
                      <a:r>
                        <a:rPr lang="en-US" altLang="zh-CN" dirty="0" err="1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Non-Curative </a:t>
                      </a:r>
                      <a:r>
                        <a:rPr lang="en-US" altLang="zh-CN" dirty="0" err="1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Death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Utility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1.0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0.77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0.46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33" name="文本框 32"/>
          <p:cNvSpPr txBox="1"/>
          <p:nvPr/>
        </p:nvSpPr>
        <p:spPr>
          <a:xfrm>
            <a:off x="9973733" y="5266267"/>
            <a:ext cx="1219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latin typeface="Times New Roman" charset="0"/>
                <a:ea typeface="Times New Roman" charset="0"/>
                <a:cs typeface="Times New Roman" charset="0"/>
              </a:rPr>
              <a:t>3% Discount Rate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820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1799</TotalTime>
  <Words>1239</Words>
  <Application>Microsoft Macintosh PowerPoint</Application>
  <PresentationFormat>宽屏</PresentationFormat>
  <Paragraphs>358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DengXian</vt:lpstr>
      <vt:lpstr>DengXian Light</vt:lpstr>
      <vt:lpstr>Times New Roman</vt:lpstr>
      <vt:lpstr>等线</vt:lpstr>
      <vt:lpstr>Arial</vt:lpstr>
      <vt:lpstr>Office 主题</vt:lpstr>
      <vt:lpstr>Comparing the NLST and PLCOm2012 selection criteria for lung cancer screening test</vt:lpstr>
      <vt:lpstr>Introduction</vt:lpstr>
      <vt:lpstr>Methodology</vt:lpstr>
      <vt:lpstr>Methodology</vt:lpstr>
      <vt:lpstr>PowerPoint 演示文稿</vt:lpstr>
      <vt:lpstr>Assumption to calculate the Matrix</vt:lpstr>
      <vt:lpstr>Mortality Rate </vt:lpstr>
      <vt:lpstr>Transmission Probability Matrix</vt:lpstr>
      <vt:lpstr>Parameter estimation---Health Cost, Utility and Discount</vt:lpstr>
      <vt:lpstr>Results for Overall</vt:lpstr>
      <vt:lpstr>Results for mean survival time</vt:lpstr>
      <vt:lpstr>Results for ICER of Overall</vt:lpstr>
      <vt:lpstr>Results for Cost-effectiveness and Cost-utility</vt:lpstr>
      <vt:lpstr>Results for Younger</vt:lpstr>
      <vt:lpstr>Results for ICER of Younger</vt:lpstr>
      <vt:lpstr>Results for Older</vt:lpstr>
      <vt:lpstr>Results for ICER of Older</vt:lpstr>
      <vt:lpstr>Thanks for listening! Grace Sun &amp; Haoran Zhuo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haoran zhuo</dc:creator>
  <cp:lastModifiedBy>haoran zhuo</cp:lastModifiedBy>
  <cp:revision>80</cp:revision>
  <dcterms:created xsi:type="dcterms:W3CDTF">2018-05-01T00:28:45Z</dcterms:created>
  <dcterms:modified xsi:type="dcterms:W3CDTF">2018-05-02T14:04:01Z</dcterms:modified>
</cp:coreProperties>
</file>

<file path=docProps/thumbnail.jpeg>
</file>